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Krona One"/>
      <p:regular r:id="rId16"/>
    </p:embeddedFont>
    <p:embeddedFont>
      <p:font typeface="Hanken Grotesk"/>
      <p:regular r:id="rId17"/>
      <p:bold r:id="rId18"/>
      <p:italic r:id="rId19"/>
      <p:boldItalic r:id="rId20"/>
    </p:embeddedFont>
    <p:embeddedFont>
      <p:font typeface="Poppins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Lato Light"/>
      <p:regular r:id="rId29"/>
      <p:bold r:id="rId30"/>
      <p:italic r:id="rId31"/>
      <p:boldItalic r:id="rId32"/>
    </p:embeddedFont>
    <p:embeddedFont>
      <p:font typeface="Open Sans Medium"/>
      <p:regular r:id="rId33"/>
      <p:bold r:id="rId34"/>
      <p:italic r:id="rId35"/>
      <p:boldItalic r:id="rId36"/>
    </p:embeddedFont>
    <p:embeddedFont>
      <p:font typeface="Inter Medium"/>
      <p:regular r:id="rId37"/>
      <p:bold r:id="rId38"/>
    </p:embeddedFont>
    <p:embeddedFont>
      <p:font typeface="Space Grotesk"/>
      <p:regular r:id="rId39"/>
      <p:bold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paceGrotesk-bold.fntdata"/><Relationship Id="rId20" Type="http://schemas.openxmlformats.org/officeDocument/2006/relationships/font" Target="fonts/HankenGrotesk-boldItalic.fntdata"/><Relationship Id="rId22" Type="http://schemas.openxmlformats.org/officeDocument/2006/relationships/font" Target="fonts/Poppins-bold.fntdata"/><Relationship Id="rId21" Type="http://schemas.openxmlformats.org/officeDocument/2006/relationships/font" Target="fonts/Poppins-regular.fntdata"/><Relationship Id="rId24" Type="http://schemas.openxmlformats.org/officeDocument/2006/relationships/font" Target="fonts/Poppins-boldItalic.fntdata"/><Relationship Id="rId23" Type="http://schemas.openxmlformats.org/officeDocument/2006/relationships/font" Target="fonts/Poppi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Ligh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Light-italic.fntdata"/><Relationship Id="rId30" Type="http://schemas.openxmlformats.org/officeDocument/2006/relationships/font" Target="fonts/LatoLight-bold.fntdata"/><Relationship Id="rId11" Type="http://schemas.openxmlformats.org/officeDocument/2006/relationships/slide" Target="slides/slide5.xml"/><Relationship Id="rId33" Type="http://schemas.openxmlformats.org/officeDocument/2006/relationships/font" Target="fonts/OpenSansMedium-regular.fntdata"/><Relationship Id="rId10" Type="http://schemas.openxmlformats.org/officeDocument/2006/relationships/slide" Target="slides/slide4.xml"/><Relationship Id="rId32" Type="http://schemas.openxmlformats.org/officeDocument/2006/relationships/font" Target="fonts/LatoLight-boldItalic.fntdata"/><Relationship Id="rId13" Type="http://schemas.openxmlformats.org/officeDocument/2006/relationships/slide" Target="slides/slide7.xml"/><Relationship Id="rId35" Type="http://schemas.openxmlformats.org/officeDocument/2006/relationships/font" Target="fonts/OpenSansMedium-italic.fntdata"/><Relationship Id="rId12" Type="http://schemas.openxmlformats.org/officeDocument/2006/relationships/slide" Target="slides/slide6.xml"/><Relationship Id="rId34" Type="http://schemas.openxmlformats.org/officeDocument/2006/relationships/font" Target="fonts/OpenSansMedium-bold.fntdata"/><Relationship Id="rId15" Type="http://schemas.openxmlformats.org/officeDocument/2006/relationships/slide" Target="slides/slide9.xml"/><Relationship Id="rId37" Type="http://schemas.openxmlformats.org/officeDocument/2006/relationships/font" Target="fonts/InterMedium-regular.fntdata"/><Relationship Id="rId14" Type="http://schemas.openxmlformats.org/officeDocument/2006/relationships/slide" Target="slides/slide8.xml"/><Relationship Id="rId36" Type="http://schemas.openxmlformats.org/officeDocument/2006/relationships/font" Target="fonts/OpenSansMedium-boldItalic.fntdata"/><Relationship Id="rId17" Type="http://schemas.openxmlformats.org/officeDocument/2006/relationships/font" Target="fonts/HankenGrotesk-regular.fntdata"/><Relationship Id="rId39" Type="http://schemas.openxmlformats.org/officeDocument/2006/relationships/font" Target="fonts/SpaceGrotesk-regular.fntdata"/><Relationship Id="rId16" Type="http://schemas.openxmlformats.org/officeDocument/2006/relationships/font" Target="fonts/KronaOne-regular.fntdata"/><Relationship Id="rId38" Type="http://schemas.openxmlformats.org/officeDocument/2006/relationships/font" Target="fonts/InterMedium-bold.fntdata"/><Relationship Id="rId19" Type="http://schemas.openxmlformats.org/officeDocument/2006/relationships/font" Target="fonts/HankenGrotesk-italic.fntdata"/><Relationship Id="rId18" Type="http://schemas.openxmlformats.org/officeDocument/2006/relationships/font" Target="fonts/HankenGrotesk-bold.fntdata"/></Relationships>
</file>

<file path=ppt/media/image1.pn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bd958bae8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bd958bae8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bd958bae82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bd958bae82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bd958bae82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bd958bae82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d958bae82_3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d958bae82_3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bd958bae82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bd958bae82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bd958bae82_3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bd958bae82_3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bd958bae82_3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bd958bae82_3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bd958bae82_3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bd958bae82_3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bd958bae82_3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bd958bae82_3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Introduction_Slide_1">
  <p:cSld name="TITLE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732150" y="1432763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732150" y="222950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">
  <p:cSld name="TITLE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0" name="Google Shape;60;p15"/>
          <p:cNvSpPr/>
          <p:nvPr>
            <p:ph idx="2" type="pic"/>
          </p:nvPr>
        </p:nvSpPr>
        <p:spPr>
          <a:xfrm>
            <a:off x="5711758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984">
          <p15:clr>
            <a:srgbClr val="E46962"/>
          </p15:clr>
        </p15:guide>
        <p15:guide id="7" orient="horz" pos="1080">
          <p15:clr>
            <a:srgbClr val="E46962"/>
          </p15:clr>
        </p15:guide>
        <p15:guide id="8" orient="horz" pos="410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" name="Google Shape;65;p16"/>
          <p:cNvSpPr/>
          <p:nvPr>
            <p:ph idx="2" type="pic"/>
          </p:nvPr>
        </p:nvSpPr>
        <p:spPr>
          <a:xfrm>
            <a:off x="0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6" name="Google Shape;66;p16"/>
          <p:cNvSpPr txBox="1"/>
          <p:nvPr>
            <p:ph idx="1" type="subTitle"/>
          </p:nvPr>
        </p:nvSpPr>
        <p:spPr>
          <a:xfrm>
            <a:off x="4135200" y="1595175"/>
            <a:ext cx="41766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1">
  <p:cSld name="TITLE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0" name="Google Shape;70;p17"/>
          <p:cNvSpPr/>
          <p:nvPr>
            <p:ph idx="2" type="pic"/>
          </p:nvPr>
        </p:nvSpPr>
        <p:spPr>
          <a:xfrm>
            <a:off x="0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1" name="Google Shape;71;p17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2" name="Google Shape;72;p17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3" name="Google Shape;73;p17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17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5" name="Google Shape;75;p17"/>
          <p:cNvSpPr txBox="1"/>
          <p:nvPr>
            <p:ph idx="3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2">
  <p:cSld name="TITLE_1_1_2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8" name="Google Shape;78;p18"/>
          <p:cNvSpPr/>
          <p:nvPr>
            <p:ph idx="2" type="pic"/>
          </p:nvPr>
        </p:nvSpPr>
        <p:spPr>
          <a:xfrm>
            <a:off x="5711663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0" name="Google Shape;80;p18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" name="Google Shape;82;p18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3" name="Google Shape;83;p18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2">
  <p:cSld name="TITLE_1_1_2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6" name="Google Shape;86;p19"/>
          <p:cNvSpPr/>
          <p:nvPr>
            <p:ph idx="2" type="pic"/>
          </p:nvPr>
        </p:nvSpPr>
        <p:spPr>
          <a:xfrm>
            <a:off x="5711663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87" name="Google Shape;87;p19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8" name="Google Shape;88;p19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9" name="Google Shape;89;p19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0" name="Google Shape;90;p19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1" name="Google Shape;91;p19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2" name="Google Shape;92;p19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3" name="Google Shape;93;p19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3">
  <p:cSld name="TITLE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383075" y="1798300"/>
            <a:ext cx="24690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3284763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3" type="subTitle"/>
          </p:nvPr>
        </p:nvSpPr>
        <p:spPr>
          <a:xfrm>
            <a:off x="6186450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_no_image">
  <p:cSld name="TITLE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Google Shape;102;p21"/>
          <p:cNvSpPr txBox="1"/>
          <p:nvPr>
            <p:ph idx="1" type="subTitle"/>
          </p:nvPr>
        </p:nvSpPr>
        <p:spPr>
          <a:xfrm>
            <a:off x="383075" y="1631475"/>
            <a:ext cx="77535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6" name="Google Shape;106;p22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1">
  <p:cSld name="Default Slide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4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4"/>
          <p:cNvSpPr/>
          <p:nvPr/>
        </p:nvSpPr>
        <p:spPr>
          <a:xfrm>
            <a:off x="4097288" y="1312051"/>
            <a:ext cx="2066887" cy="2072038"/>
          </a:xfrm>
          <a:custGeom>
            <a:rect b="b" l="l" r="r" t="t"/>
            <a:pathLst>
              <a:path extrusionOk="0" h="1016" w="958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4" name="Google Shape;114;p24"/>
          <p:cNvSpPr/>
          <p:nvPr/>
        </p:nvSpPr>
        <p:spPr>
          <a:xfrm>
            <a:off x="2979825" y="1320666"/>
            <a:ext cx="2197264" cy="1922987"/>
          </a:xfrm>
          <a:custGeom>
            <a:rect b="b" l="l" r="r" t="t"/>
            <a:pathLst>
              <a:path extrusionOk="0" h="943" w="1018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5" name="Google Shape;115;p24"/>
          <p:cNvSpPr/>
          <p:nvPr/>
        </p:nvSpPr>
        <p:spPr>
          <a:xfrm>
            <a:off x="3522899" y="2126219"/>
            <a:ext cx="2201823" cy="2066006"/>
          </a:xfrm>
          <a:custGeom>
            <a:rect b="b" l="l" r="r" t="t"/>
            <a:pathLst>
              <a:path extrusionOk="0" h="1013" w="102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6" name="Google Shape;116;p24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4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4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1">
  <p:cSld name="CUSTOM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3036788" y="1364028"/>
            <a:ext cx="1519962" cy="1966570"/>
          </a:xfrm>
          <a:custGeom>
            <a:rect b="b" l="l" r="r" t="t"/>
            <a:pathLst>
              <a:path extrusionOk="0" h="6447770" w="4983482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4138040" y="1363675"/>
            <a:ext cx="1966570" cy="1519962"/>
          </a:xfrm>
          <a:custGeom>
            <a:rect b="b" l="l" r="r" t="t"/>
            <a:pathLst>
              <a:path extrusionOk="0" h="4983482" w="6447769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3037141" y="2911624"/>
            <a:ext cx="1966570" cy="1519962"/>
          </a:xfrm>
          <a:custGeom>
            <a:rect b="b" l="l" r="r" t="t"/>
            <a:pathLst>
              <a:path extrusionOk="0" h="4983481" w="6447771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4585148" y="2464634"/>
            <a:ext cx="1519961" cy="1966570"/>
          </a:xfrm>
          <a:custGeom>
            <a:rect b="b" l="l" r="r" t="t"/>
            <a:pathLst>
              <a:path extrusionOk="0" h="6447772" w="498348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5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5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25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5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5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5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5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2">
  <p:cSld name="CUSTOM_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/>
          <p:nvPr/>
        </p:nvSpPr>
        <p:spPr>
          <a:xfrm>
            <a:off x="3734770" y="1278900"/>
            <a:ext cx="1658390" cy="1638576"/>
          </a:xfrm>
          <a:custGeom>
            <a:rect b="b" l="l" r="r" t="t"/>
            <a:pathLst>
              <a:path extrusionOk="0" h="20851" w="21429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5" name="Google Shape;135;p26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6"/>
          <p:cNvSpPr/>
          <p:nvPr/>
        </p:nvSpPr>
        <p:spPr>
          <a:xfrm>
            <a:off x="2902137" y="2119803"/>
            <a:ext cx="1623326" cy="1665656"/>
          </a:xfrm>
          <a:custGeom>
            <a:rect b="b" l="l" r="r" t="t"/>
            <a:pathLst>
              <a:path extrusionOk="0" h="20867" w="21501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Google Shape;137;p26"/>
          <p:cNvSpPr/>
          <p:nvPr/>
        </p:nvSpPr>
        <p:spPr>
          <a:xfrm>
            <a:off x="4601972" y="2120103"/>
            <a:ext cx="1639864" cy="1665623"/>
          </a:xfrm>
          <a:custGeom>
            <a:rect b="b" l="l" r="r" t="t"/>
            <a:pathLst>
              <a:path extrusionOk="0" h="21208" w="21467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3733047" y="2990677"/>
            <a:ext cx="1662404" cy="1639761"/>
          </a:xfrm>
          <a:custGeom>
            <a:rect b="b" l="l" r="r" t="t"/>
            <a:pathLst>
              <a:path extrusionOk="0" h="21446" w="21501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9" name="Google Shape;139;p26"/>
          <p:cNvSpPr/>
          <p:nvPr/>
        </p:nvSpPr>
        <p:spPr>
          <a:xfrm>
            <a:off x="3736306" y="1917865"/>
            <a:ext cx="423758" cy="316332"/>
          </a:xfrm>
          <a:custGeom>
            <a:rect b="b" l="l" r="r" t="t"/>
            <a:pathLst>
              <a:path extrusionOk="0" h="21600" w="21579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0" name="Google Shape;140;p26"/>
          <p:cNvSpPr/>
          <p:nvPr/>
        </p:nvSpPr>
        <p:spPr>
          <a:xfrm>
            <a:off x="3532785" y="3357930"/>
            <a:ext cx="325512" cy="426509"/>
          </a:xfrm>
          <a:custGeom>
            <a:rect b="b" l="l" r="r" t="t"/>
            <a:pathLst>
              <a:path extrusionOk="0" h="21579" w="2160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1" name="Google Shape;141;p26"/>
          <p:cNvSpPr/>
          <p:nvPr/>
        </p:nvSpPr>
        <p:spPr>
          <a:xfrm>
            <a:off x="4965248" y="3654331"/>
            <a:ext cx="427165" cy="337446"/>
          </a:xfrm>
          <a:custGeom>
            <a:rect b="b" l="l" r="r" t="t"/>
            <a:pathLst>
              <a:path extrusionOk="0" h="21600" w="21574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263221" y="2119823"/>
            <a:ext cx="332640" cy="436981"/>
          </a:xfrm>
          <a:custGeom>
            <a:rect b="b" l="l" r="r" t="t"/>
            <a:pathLst>
              <a:path extrusionOk="0" h="21566" w="2160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4418481" y="1943276"/>
            <a:ext cx="3207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4387426" y="3677818"/>
            <a:ext cx="378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5244434" y="2819875"/>
            <a:ext cx="3702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3497093" y="2819875"/>
            <a:ext cx="3969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6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6"/>
          <p:cNvSpPr txBox="1"/>
          <p:nvPr>
            <p:ph idx="3" type="subTitle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5_1">
  <p:cSld name="CUSTOM_2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3" name="Google Shape;153;p27"/>
          <p:cNvSpPr txBox="1"/>
          <p:nvPr>
            <p:ph idx="2" type="subTitle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4" name="Google Shape;154;p27"/>
          <p:cNvSpPr txBox="1"/>
          <p:nvPr>
            <p:ph idx="3" type="subTitle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5" name="Google Shape;155;p27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6" name="Google Shape;156;p27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grpSp>
        <p:nvGrpSpPr>
          <p:cNvPr id="157" name="Google Shape;157;p27"/>
          <p:cNvGrpSpPr/>
          <p:nvPr/>
        </p:nvGrpSpPr>
        <p:grpSpPr>
          <a:xfrm>
            <a:off x="3095387" y="1241947"/>
            <a:ext cx="2953226" cy="2951755"/>
            <a:chOff x="3102287" y="1429998"/>
            <a:chExt cx="2953226" cy="2951755"/>
          </a:xfrm>
        </p:grpSpPr>
        <p:sp>
          <p:nvSpPr>
            <p:cNvPr id="158" name="Google Shape;158;p27"/>
            <p:cNvSpPr/>
            <p:nvPr/>
          </p:nvSpPr>
          <p:spPr>
            <a:xfrm>
              <a:off x="4016728" y="1429998"/>
              <a:ext cx="1634040" cy="1193736"/>
            </a:xfrm>
            <a:custGeom>
              <a:rect b="b" l="l" r="r" t="t"/>
              <a:pathLst>
                <a:path extrusionOk="0" h="21010" w="2160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3102287" y="1570339"/>
              <a:ext cx="1038072" cy="1787832"/>
            </a:xfrm>
            <a:custGeom>
              <a:rect b="b" l="l" r="r" t="t"/>
              <a:pathLst>
                <a:path extrusionOk="0" h="21600" w="21156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3115511" y="3097809"/>
              <a:ext cx="1752732" cy="1245780"/>
            </a:xfrm>
            <a:custGeom>
              <a:rect b="b" l="l" r="r" t="t"/>
              <a:pathLst>
                <a:path extrusionOk="0" h="21600" w="2160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4311781" y="2799840"/>
              <a:ext cx="1526364" cy="1581913"/>
            </a:xfrm>
            <a:custGeom>
              <a:rect b="b" l="l" r="r" t="t"/>
              <a:pathLst>
                <a:path extrusionOk="0" h="21243" w="2160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4676823" y="1946286"/>
              <a:ext cx="1378690" cy="1668222"/>
            </a:xfrm>
            <a:custGeom>
              <a:rect b="b" l="l" r="r" t="t"/>
              <a:pathLst>
                <a:path extrusionOk="0" h="21600" w="21337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3" name="Google Shape;163;p27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01</a:t>
              </a:r>
              <a:endParaRPr sz="1600"/>
            </a:p>
          </p:txBody>
        </p:sp>
        <p:sp>
          <p:nvSpPr>
            <p:cNvPr id="164" name="Google Shape;164;p27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02</a:t>
              </a:r>
              <a:endParaRPr sz="1600"/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03</a:t>
              </a:r>
              <a:endParaRPr sz="1600"/>
            </a:p>
          </p:txBody>
        </p:sp>
        <p:sp>
          <p:nvSpPr>
            <p:cNvPr id="166" name="Google Shape;166;p27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04</a:t>
              </a:r>
              <a:endParaRPr sz="1600"/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05</a:t>
              </a:r>
              <a:endParaRPr sz="1600"/>
            </a:p>
          </p:txBody>
        </p:sp>
      </p:grpSp>
      <p:sp>
        <p:nvSpPr>
          <p:cNvPr id="168" name="Google Shape;168;p27"/>
          <p:cNvSpPr txBox="1"/>
          <p:nvPr>
            <p:ph idx="5" type="subTitle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3">
  <p:cSld name="CUSTOM_3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/>
        </p:nvSpPr>
        <p:spPr>
          <a:xfrm>
            <a:off x="563145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1" name="Google Shape;171;p28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72" name="Google Shape;172;p28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3" name="Google Shape;173;p28"/>
          <p:cNvSpPr txBox="1"/>
          <p:nvPr/>
        </p:nvSpPr>
        <p:spPr>
          <a:xfrm>
            <a:off x="4944270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4" name="Google Shape;174;p28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5" name="Google Shape;175;p28"/>
          <p:cNvSpPr txBox="1"/>
          <p:nvPr/>
        </p:nvSpPr>
        <p:spPr>
          <a:xfrm>
            <a:off x="563145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6" name="Google Shape;176;p28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7" name="Google Shape;177;p28"/>
          <p:cNvSpPr txBox="1"/>
          <p:nvPr/>
        </p:nvSpPr>
        <p:spPr>
          <a:xfrm>
            <a:off x="4944270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8" name="Google Shape;178;p28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04">
          <p15:clr>
            <a:srgbClr val="E46962"/>
          </p15:clr>
        </p15:guide>
        <p15:guide id="2" orient="horz" pos="979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pace Grotesk"/>
              <a:buNone/>
              <a:defRPr b="1" sz="26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 Medium"/>
              <a:buChar char="●"/>
              <a:defRPr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7.jpg"/><Relationship Id="rId5" Type="http://schemas.openxmlformats.org/officeDocument/2006/relationships/image" Target="../media/image3.png"/><Relationship Id="rId6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3jBPw16hfY8qG7sALY38BSJMpec2csxN/view" TargetMode="External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10.png"/><Relationship Id="rId7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25" y="0"/>
            <a:ext cx="4069586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2211" y="103125"/>
            <a:ext cx="4718789" cy="3536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9"/>
          <p:cNvSpPr txBox="1"/>
          <p:nvPr/>
        </p:nvSpPr>
        <p:spPr>
          <a:xfrm>
            <a:off x="4392900" y="4089175"/>
            <a:ext cx="4577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rPr>
              <a:t>Happy Hacking Team </a:t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idx="4294967295" type="title"/>
          </p:nvPr>
        </p:nvSpPr>
        <p:spPr>
          <a:xfrm>
            <a:off x="1245150" y="401725"/>
            <a:ext cx="6653700" cy="9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CARVIS - Why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Problem Space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91" name="Google Shape;191;p30"/>
          <p:cNvSpPr txBox="1"/>
          <p:nvPr/>
        </p:nvSpPr>
        <p:spPr>
          <a:xfrm>
            <a:off x="566250" y="2406750"/>
            <a:ext cx="8011500" cy="5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r>
              <a:rPr lang="en-GB" sz="1800">
                <a:solidFill>
                  <a:schemeClr val="dk1"/>
                </a:solidFill>
              </a:rPr>
              <a:t>Lack of </a:t>
            </a:r>
            <a:r>
              <a:rPr b="1" i="1" lang="en-GB" sz="1800">
                <a:solidFill>
                  <a:schemeClr val="dk1"/>
                </a:solidFill>
              </a:rPr>
              <a:t>trust</a:t>
            </a:r>
            <a:r>
              <a:rPr lang="en-GB" sz="1800">
                <a:solidFill>
                  <a:schemeClr val="dk1"/>
                </a:solidFill>
              </a:rPr>
              <a:t> in the vehicle to initiate the </a:t>
            </a:r>
            <a:r>
              <a:rPr b="1" i="1" lang="en-GB" sz="1800">
                <a:solidFill>
                  <a:schemeClr val="dk1"/>
                </a:solidFill>
              </a:rPr>
              <a:t>optimal</a:t>
            </a:r>
            <a:r>
              <a:rPr lang="en-GB" sz="1800">
                <a:solidFill>
                  <a:schemeClr val="dk1"/>
                </a:solidFill>
              </a:rPr>
              <a:t> transactions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92" name="Google Shape;192;p30"/>
          <p:cNvSpPr txBox="1"/>
          <p:nvPr/>
        </p:nvSpPr>
        <p:spPr>
          <a:xfrm>
            <a:off x="566250" y="3433600"/>
            <a:ext cx="8011500" cy="5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</a:rPr>
              <a:t>Lack of </a:t>
            </a:r>
            <a:r>
              <a:rPr b="1" i="1" lang="en-GB" sz="1800">
                <a:solidFill>
                  <a:schemeClr val="dk1"/>
                </a:solidFill>
              </a:rPr>
              <a:t>e</a:t>
            </a:r>
            <a:r>
              <a:rPr b="1" i="1" lang="en-GB" sz="1800">
                <a:solidFill>
                  <a:schemeClr val="dk1"/>
                </a:solidFill>
              </a:rPr>
              <a:t>xperience</a:t>
            </a:r>
            <a:r>
              <a:rPr lang="en-GB" sz="1800">
                <a:solidFill>
                  <a:schemeClr val="dk1"/>
                </a:solidFill>
              </a:rPr>
              <a:t> of end user to estimate the value behind solutions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 txBox="1"/>
          <p:nvPr>
            <p:ph idx="4294967295" type="title"/>
          </p:nvPr>
        </p:nvSpPr>
        <p:spPr>
          <a:xfrm>
            <a:off x="1245150" y="273625"/>
            <a:ext cx="6653700" cy="9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CARVIS - What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Solution 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98" name="Google Shape;198;p31"/>
          <p:cNvSpPr txBox="1"/>
          <p:nvPr/>
        </p:nvSpPr>
        <p:spPr>
          <a:xfrm>
            <a:off x="0" y="3037000"/>
            <a:ext cx="8868300" cy="5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Immersive &amp; personalised experience to the end user in the virtual mobility world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199" name="Google Shape;199;p31"/>
          <p:cNvSpPr txBox="1"/>
          <p:nvPr/>
        </p:nvSpPr>
        <p:spPr>
          <a:xfrm>
            <a:off x="0" y="2167600"/>
            <a:ext cx="8868300" cy="5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Establish a trusted identity for the transactions with vehicle as wallet (Wallet on Wheels)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00" name="Google Shape;200;p31"/>
          <p:cNvSpPr txBox="1"/>
          <p:nvPr/>
        </p:nvSpPr>
        <p:spPr>
          <a:xfrm>
            <a:off x="0" y="3906400"/>
            <a:ext cx="8868300" cy="5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Connect physical &amp; virtual world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idx="4294967295" type="title"/>
          </p:nvPr>
        </p:nvSpPr>
        <p:spPr>
          <a:xfrm>
            <a:off x="482825" y="135700"/>
            <a:ext cx="8010900" cy="9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CARVIS - How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Immersive Charging Experience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206" name="Google Shape;206;p32"/>
          <p:cNvSpPr txBox="1"/>
          <p:nvPr/>
        </p:nvSpPr>
        <p:spPr>
          <a:xfrm>
            <a:off x="111175" y="1497725"/>
            <a:ext cx="4449300" cy="5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Virtual world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07" name="Google Shape;207;p32"/>
          <p:cNvSpPr txBox="1"/>
          <p:nvPr/>
        </p:nvSpPr>
        <p:spPr>
          <a:xfrm>
            <a:off x="4828200" y="1497725"/>
            <a:ext cx="4104300" cy="5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Physical </a:t>
            </a: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 world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208" name="Google Shape;20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75" y="2108375"/>
            <a:ext cx="2132024" cy="2132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8575" y="2108375"/>
            <a:ext cx="2132024" cy="2132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8200" y="2128650"/>
            <a:ext cx="2306475" cy="207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82525" y="2128650"/>
            <a:ext cx="1649976" cy="2070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 txBox="1"/>
          <p:nvPr>
            <p:ph idx="4294967295" type="title"/>
          </p:nvPr>
        </p:nvSpPr>
        <p:spPr>
          <a:xfrm>
            <a:off x="433550" y="204650"/>
            <a:ext cx="8010900" cy="9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CARVIS - How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Immersive Charging Experience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217" name="Google Shape;217;p33"/>
          <p:cNvSpPr txBox="1"/>
          <p:nvPr/>
        </p:nvSpPr>
        <p:spPr>
          <a:xfrm>
            <a:off x="433550" y="3026925"/>
            <a:ext cx="25044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rPr>
              <a:t>Demonstration </a:t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rPr>
              <a:t>Video</a:t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218" name="Google Shape;218;p33" title="Carvis 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8225" y="1601550"/>
            <a:ext cx="4842950" cy="354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idx="4294967295" type="title"/>
          </p:nvPr>
        </p:nvSpPr>
        <p:spPr>
          <a:xfrm>
            <a:off x="482825" y="135700"/>
            <a:ext cx="8010900" cy="9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CARVIS - BUT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Money Money Money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224" name="Google Shape;224;p34"/>
          <p:cNvSpPr txBox="1"/>
          <p:nvPr/>
        </p:nvSpPr>
        <p:spPr>
          <a:xfrm>
            <a:off x="0" y="1694800"/>
            <a:ext cx="8868300" cy="5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595959"/>
                </a:solidFill>
              </a:rPr>
              <a:t>Hardware manufacturer sell hardware to store Identity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25" name="Google Shape;225;p34"/>
          <p:cNvSpPr txBox="1"/>
          <p:nvPr/>
        </p:nvSpPr>
        <p:spPr>
          <a:xfrm>
            <a:off x="0" y="2571750"/>
            <a:ext cx="8868300" cy="758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595959"/>
                </a:solidFill>
              </a:rPr>
              <a:t>C</a:t>
            </a:r>
            <a:r>
              <a:rPr lang="en-GB" sz="1800">
                <a:solidFill>
                  <a:srgbClr val="595959"/>
                </a:solidFill>
              </a:rPr>
              <a:t>ar manufacturers generate</a:t>
            </a:r>
            <a:r>
              <a:rPr lang="en-GB" sz="1800">
                <a:solidFill>
                  <a:srgbClr val="595959"/>
                </a:solidFill>
              </a:rPr>
              <a:t> revenue with smart, trusted and compatible services that require Identity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26" name="Google Shape;226;p34"/>
          <p:cNvSpPr txBox="1"/>
          <p:nvPr/>
        </p:nvSpPr>
        <p:spPr>
          <a:xfrm>
            <a:off x="0" y="3650375"/>
            <a:ext cx="8868300" cy="5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595959"/>
                </a:solidFill>
              </a:rPr>
              <a:t>Software providers develop software that utilizes Identity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idx="4294967295" type="title"/>
          </p:nvPr>
        </p:nvSpPr>
        <p:spPr>
          <a:xfrm>
            <a:off x="593675" y="66700"/>
            <a:ext cx="8010900" cy="9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Thanks to all our partners &amp; coaches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232" name="Google Shape;23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300" y="1840850"/>
            <a:ext cx="1601581" cy="5600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33" name="Google Shape;23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9000" y="1840850"/>
            <a:ext cx="2211065" cy="5600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4" name="Google Shape;234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7300" y="1840850"/>
            <a:ext cx="1871914" cy="5600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5" name="Google Shape;235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36650" y="3130825"/>
            <a:ext cx="2026226" cy="74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59600" y="2922475"/>
            <a:ext cx="2069100" cy="116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idx="4294967295" type="title"/>
          </p:nvPr>
        </p:nvSpPr>
        <p:spPr>
          <a:xfrm>
            <a:off x="593675" y="66700"/>
            <a:ext cx="8010900" cy="9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Back up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/>
          <p:nvPr/>
        </p:nvSpPr>
        <p:spPr>
          <a:xfrm>
            <a:off x="389550" y="3453650"/>
            <a:ext cx="8488500" cy="1423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Physical </a:t>
            </a: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 World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47" name="Google Shape;247;p37"/>
          <p:cNvSpPr/>
          <p:nvPr/>
        </p:nvSpPr>
        <p:spPr>
          <a:xfrm>
            <a:off x="477900" y="837875"/>
            <a:ext cx="8188200" cy="105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Virtual World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48" name="Google Shape;248;p37"/>
          <p:cNvSpPr txBox="1"/>
          <p:nvPr>
            <p:ph idx="4294967295" type="title"/>
          </p:nvPr>
        </p:nvSpPr>
        <p:spPr>
          <a:xfrm>
            <a:off x="0" y="111875"/>
            <a:ext cx="91047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Architecture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249" name="Google Shape;249;p37"/>
          <p:cNvSpPr/>
          <p:nvPr/>
        </p:nvSpPr>
        <p:spPr>
          <a:xfrm>
            <a:off x="1145975" y="1186700"/>
            <a:ext cx="1133100" cy="56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Virtual Vehicle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50" name="Google Shape;250;p37"/>
          <p:cNvSpPr/>
          <p:nvPr/>
        </p:nvSpPr>
        <p:spPr>
          <a:xfrm>
            <a:off x="3081875" y="1186700"/>
            <a:ext cx="1687200" cy="29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Personalisation 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51" name="Google Shape;251;p37"/>
          <p:cNvSpPr/>
          <p:nvPr/>
        </p:nvSpPr>
        <p:spPr>
          <a:xfrm>
            <a:off x="5064675" y="1186700"/>
            <a:ext cx="1687200" cy="29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Agents 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52" name="Google Shape;252;p37"/>
          <p:cNvSpPr/>
          <p:nvPr/>
        </p:nvSpPr>
        <p:spPr>
          <a:xfrm>
            <a:off x="6864925" y="1186700"/>
            <a:ext cx="1133100" cy="56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Charging Infra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53" name="Google Shape;253;p37"/>
          <p:cNvSpPr/>
          <p:nvPr/>
        </p:nvSpPr>
        <p:spPr>
          <a:xfrm>
            <a:off x="3192150" y="2150925"/>
            <a:ext cx="2759700" cy="29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Data Broker</a:t>
            </a: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54" name="Google Shape;254;p37"/>
          <p:cNvSpPr/>
          <p:nvPr/>
        </p:nvSpPr>
        <p:spPr>
          <a:xfrm>
            <a:off x="3192150" y="2530063"/>
            <a:ext cx="2759700" cy="29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Self </a:t>
            </a: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Sovereign</a:t>
            </a: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 identity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55" name="Google Shape;255;p37"/>
          <p:cNvSpPr/>
          <p:nvPr/>
        </p:nvSpPr>
        <p:spPr>
          <a:xfrm>
            <a:off x="3192150" y="2909188"/>
            <a:ext cx="2759700" cy="29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De-centralised Arch.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56" name="Google Shape;256;p37"/>
          <p:cNvSpPr/>
          <p:nvPr/>
        </p:nvSpPr>
        <p:spPr>
          <a:xfrm>
            <a:off x="763650" y="3813275"/>
            <a:ext cx="3074100" cy="90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Vehicle 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Jet Racer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57" name="Google Shape;257;p37"/>
          <p:cNvSpPr/>
          <p:nvPr/>
        </p:nvSpPr>
        <p:spPr>
          <a:xfrm>
            <a:off x="5651125" y="3764000"/>
            <a:ext cx="3074100" cy="90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Charging Infrastructure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Raspberry PI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58" name="Google Shape;258;p37"/>
          <p:cNvSpPr/>
          <p:nvPr/>
        </p:nvSpPr>
        <p:spPr>
          <a:xfrm>
            <a:off x="3081875" y="1536175"/>
            <a:ext cx="1687200" cy="29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Digital ID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59" name="Google Shape;259;p37"/>
          <p:cNvSpPr/>
          <p:nvPr/>
        </p:nvSpPr>
        <p:spPr>
          <a:xfrm>
            <a:off x="5064675" y="1536175"/>
            <a:ext cx="1687200" cy="29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nter Medium"/>
                <a:ea typeface="Inter Medium"/>
                <a:cs typeface="Inter Medium"/>
                <a:sym typeface="Inter Medium"/>
              </a:rPr>
              <a:t>Wallet</a:t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60" name="Google Shape;260;p37"/>
          <p:cNvSpPr/>
          <p:nvPr/>
        </p:nvSpPr>
        <p:spPr>
          <a:xfrm>
            <a:off x="906525" y="4207425"/>
            <a:ext cx="463200" cy="2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Inter Medium"/>
                <a:ea typeface="Inter Medium"/>
                <a:cs typeface="Inter Medium"/>
                <a:sym typeface="Inter Medium"/>
              </a:rPr>
              <a:t>Data client</a:t>
            </a:r>
            <a:endParaRPr sz="8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61" name="Google Shape;261;p37"/>
          <p:cNvSpPr/>
          <p:nvPr/>
        </p:nvSpPr>
        <p:spPr>
          <a:xfrm>
            <a:off x="1499750" y="4207425"/>
            <a:ext cx="547200" cy="2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Inter Medium"/>
                <a:ea typeface="Inter Medium"/>
                <a:cs typeface="Inter Medium"/>
                <a:sym typeface="Inter Medium"/>
              </a:rPr>
              <a:t>Agent</a:t>
            </a:r>
            <a:endParaRPr sz="8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62" name="Google Shape;262;p37"/>
          <p:cNvSpPr/>
          <p:nvPr/>
        </p:nvSpPr>
        <p:spPr>
          <a:xfrm>
            <a:off x="2176975" y="4207425"/>
            <a:ext cx="547200" cy="2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Inter Medium"/>
                <a:ea typeface="Inter Medium"/>
                <a:cs typeface="Inter Medium"/>
                <a:sym typeface="Inter Medium"/>
              </a:rPr>
              <a:t>Wallet</a:t>
            </a:r>
            <a:endParaRPr sz="8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63" name="Google Shape;263;p37"/>
          <p:cNvSpPr/>
          <p:nvPr/>
        </p:nvSpPr>
        <p:spPr>
          <a:xfrm>
            <a:off x="2854200" y="4211925"/>
            <a:ext cx="547200" cy="2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Inter Medium"/>
                <a:ea typeface="Inter Medium"/>
                <a:cs typeface="Inter Medium"/>
                <a:sym typeface="Inter Medium"/>
              </a:rPr>
              <a:t>Wallet</a:t>
            </a:r>
            <a:endParaRPr sz="8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cxnSp>
        <p:nvCxnSpPr>
          <p:cNvPr id="264" name="Google Shape;264;p37"/>
          <p:cNvCxnSpPr>
            <a:stCxn id="246" idx="0"/>
            <a:endCxn id="246" idx="0"/>
          </p:cNvCxnSpPr>
          <p:nvPr/>
        </p:nvCxnSpPr>
        <p:spPr>
          <a:xfrm flipH="1" rot="-5400000">
            <a:off x="4633800" y="3453650"/>
            <a:ext cx="600" cy="6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" name="Google Shape;265;p37"/>
          <p:cNvCxnSpPr>
            <a:endCxn id="253" idx="0"/>
          </p:cNvCxnSpPr>
          <p:nvPr/>
        </p:nvCxnSpPr>
        <p:spPr>
          <a:xfrm flipH="1">
            <a:off x="4572000" y="1867725"/>
            <a:ext cx="12000" cy="28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AI Regular - v1">
  <a:themeElements>
    <a:clrScheme name="Simple Light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F9744D"/>
      </a:accent1>
      <a:accent2>
        <a:srgbClr val="E1F0C4"/>
      </a:accent2>
      <a:accent3>
        <a:srgbClr val="6BAB90"/>
      </a:accent3>
      <a:accent4>
        <a:srgbClr val="A4CCBB"/>
      </a:accent4>
      <a:accent5>
        <a:srgbClr val="3EABCA"/>
      </a:accent5>
      <a:accent6>
        <a:srgbClr val="C3455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